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77" r:id="rId4"/>
    <p:sldId id="279" r:id="rId5"/>
    <p:sldId id="264" r:id="rId6"/>
    <p:sldId id="265" r:id="rId7"/>
    <p:sldId id="266" r:id="rId8"/>
    <p:sldId id="267" r:id="rId9"/>
    <p:sldId id="276" r:id="rId10"/>
    <p:sldId id="269" r:id="rId11"/>
    <p:sldId id="270" r:id="rId12"/>
    <p:sldId id="271" r:id="rId13"/>
    <p:sldId id="280" r:id="rId14"/>
    <p:sldId id="281" r:id="rId15"/>
    <p:sldId id="25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6A1"/>
    <a:srgbClr val="002A7F"/>
    <a:srgbClr val="0224BE"/>
    <a:srgbClr val="0432FF"/>
    <a:srgbClr val="01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6" autoAdjust="0"/>
    <p:restoredTop sz="94201"/>
  </p:normalViewPr>
  <p:slideViewPr>
    <p:cSldViewPr snapToGrid="0">
      <p:cViewPr>
        <p:scale>
          <a:sx n="130" d="100"/>
          <a:sy n="130" d="100"/>
        </p:scale>
        <p:origin x="1736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40D70-0311-4CA4-B8C6-DCF22F6E3356}" type="datetimeFigureOut">
              <a:rPr lang="en-GB" smtClean="0"/>
              <a:t>05/06/2026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9F6DE-FB09-49A1-AFB9-7A63261084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754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29F6DE-FB09-49A1-AFB9-7A632610841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743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BFFEC-76FF-3B96-8F98-0CB3B4B23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294910" cy="365125"/>
          </a:xfrm>
        </p:spPr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3CECA4-B23D-6B1D-17AB-84EC549134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002" y="484406"/>
            <a:ext cx="3171297" cy="44847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4E2C80-2DC8-1FC4-0AC9-22B23191D261}"/>
              </a:ext>
            </a:extLst>
          </p:cNvPr>
          <p:cNvSpPr txBox="1"/>
          <p:nvPr userDrawn="1"/>
        </p:nvSpPr>
        <p:spPr>
          <a:xfrm>
            <a:off x="6022104" y="406405"/>
            <a:ext cx="4355573" cy="4090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Cultural Risk Assessment in Events: Achieving Equity, Diversity and Inclusivity</a:t>
            </a:r>
          </a:p>
          <a:p>
            <a:endParaRPr lang="en-US" dirty="0">
              <a:latin typeface="Arial Black" panose="020B0A04020102020204" pitchFamily="34" charset="0"/>
            </a:endParaRPr>
          </a:p>
          <a:p>
            <a:r>
              <a:rPr lang="en-US" sz="2400" dirty="0">
                <a:latin typeface="Arial Black" panose="020B0A04020102020204" pitchFamily="34" charset="0"/>
              </a:rPr>
              <a:t>By Bernadette Albert, Ruth Dowson and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Dan Lomax</a:t>
            </a:r>
            <a:endParaRPr lang="en-GB" sz="2400" dirty="0">
              <a:latin typeface="Arial Black" panose="020B0A040201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F7AF127-34F4-196F-BDF5-C478AF4B98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38" y="5498497"/>
            <a:ext cx="1161371" cy="11613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3E6C3A2-C887-059E-55AF-013456A826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1" y="5498497"/>
            <a:ext cx="1161371" cy="116137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26D4FDD-F168-16F4-1994-6139EA124286}"/>
              </a:ext>
            </a:extLst>
          </p:cNvPr>
          <p:cNvSpPr txBox="1"/>
          <p:nvPr userDrawn="1"/>
        </p:nvSpPr>
        <p:spPr>
          <a:xfrm>
            <a:off x="5664509" y="4385538"/>
            <a:ext cx="512618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/>
              <a:t>Scan the QR code below to see the book’s webpage </a:t>
            </a:r>
            <a:endParaRPr lang="en-GB" sz="1500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7BE826D-D9FD-D31A-F768-E4B6438CC91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08126" y="4709687"/>
            <a:ext cx="1448781" cy="136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00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09222FA-372B-E717-1094-79523AC28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294910" cy="365125"/>
          </a:xfrm>
        </p:spPr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0980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754FD-4203-588B-DF20-C795E4609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BD7D5A-AD9C-9EE8-B969-A0F11862C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D855B-0D1F-5205-509D-0D005B5754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88772-7D0C-CD18-E28C-836449766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11D70-1E35-CF64-157B-2A6D7CA29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724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F46BB-B600-6B89-4E54-462AD9C95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FACA6-CEF5-700C-8034-ED7506993A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16A3F2-957F-C657-E895-EC62E6FDA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733A1-AECB-AA0E-010F-C00F96CAF1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E7D21D-072D-F06B-A3D0-9B7240970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4F24FF-2038-BCDC-C0F9-EBC601278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621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07288-5585-9089-4266-37FF1A45B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E4F7D-842B-FB19-812F-321FD6107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9CD9BB-E779-F5D9-B51B-EE57A32ED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EF1810-19F1-BB09-A366-A96B48929E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68FA72-5AC4-0886-FC89-B4C3AC06ED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2A753A-43A9-EE7C-94E3-CC300C158B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6C3178-6748-3964-F4FB-9188820DE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A67FC6-F788-D86D-E207-DF2BA4A8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956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631C4-2626-C368-4634-0B2D08BE8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AF3CB3-5F3D-13DA-D79C-6E05D2F7F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510F4B-D84C-2FE1-46E2-90FE7D880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420BF0-B32E-4098-E64D-6F448EC17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876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E61985-652C-6A40-BC3A-B27D719137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878F62-6C81-6645-5EB4-6C5A77776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4BDB4-7666-10F2-1D54-BB2204C8E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487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EC120-E4A5-3603-56FC-3D5F1EEE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DD208-AE01-1218-21DA-A60A10B29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87362-A06A-E5B2-9748-EE51DE713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DC982-A1DB-DD16-DACA-A0D2774FED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2F3D7-7430-6A5C-7A48-45F2F6161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539D24-D63E-1317-3810-8DE7AE74C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85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776FC-B21D-2278-8093-BA0DB74AA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1818D3-5705-3965-05AC-94088161BF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65DAE-7A82-ADCC-8285-7F61D68EC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FD58C9-52E7-1036-4B8F-3368A7DE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43B6D-CEC4-FCE3-F2EA-EEE5C0531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658272-A177-46F3-9D53-B4C8DECB4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28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6863D-1893-35DC-CEF6-96FCFAF79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CD86C3-3E86-D614-912D-79B0426D4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18147E-AB4C-D3A6-E971-4BAFDCEA46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1C1C9-8E57-CD05-FEB0-96976F7EB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3B9FF-1B5B-D677-7ED2-9CC0EF68F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906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0A0EFD-E5BB-BC44-1B93-9CDC918265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A37E-5D84-B191-07B1-82A5A4E92A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CC8D4-19F9-688E-F557-CD900FFF6E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89A4A-C82A-F098-4255-384AE53A2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A4CF2-08CC-DAAC-4E04-F07C8BB78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272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365AD-F468-0A0D-7421-7B50103F0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D323C-37B6-E376-0068-D0DE8869D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1400A-CFB2-79A5-D67F-12BB9EF4D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34958-94B7-BDE5-0393-B2B14C888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CE019-2E4C-C1F6-4C65-62B85DC44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021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39C9-5D46-3F74-CA48-2D4CE85F9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88E0E-957E-E19F-8231-F8F9D92B0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15AE2-07CC-08E4-FA02-291B60F36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2D8AB-2A69-674B-2D18-6AA456771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94BA1-FE04-8809-08C0-6E7F0C4D1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479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FE25-517F-2D64-CF96-156A3CA3E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1CD7D-299D-56CA-7B26-1FCAC6D4D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BCF90-7EC3-76CE-551C-A882ABA23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21A10-4526-3228-6DA8-5589523C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E5657-5FC0-4A16-9155-8FC439262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032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6EFC2-B9E1-57AD-33A8-C0EF4031D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2A9A9-79B7-D270-CD75-905706BEC0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5AD831-4C64-7180-BD9F-2E07DF30D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C228C4-C49A-645B-9471-26DEFF118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7974CB-B2C2-C7F3-3C7A-D7264F45D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E57515-FBBD-A69C-C5E5-8B198E956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14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9B5CB-2CCA-2FDC-19BA-A2DAF6FED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94133-2A21-9545-9F21-6671C1887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C1B636-2C04-2CBA-8397-3854B7CAF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EA9DD5-AE7C-5986-733E-9C4233C157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D0F08-51D8-E752-DF19-B3E4789946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14AE9E-2F84-62A0-8E7F-53C9774BE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F175A6-AF8A-735A-02EF-D90AE22AB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A2C2BC-A9AC-EDC0-4E44-65459A386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74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58915-E9FC-86F2-8134-F1FAD1823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7009B3-FDC3-3E99-C990-EA239634B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164668-8407-5528-D004-3009C5F18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6131F6-96BD-68F4-B783-ECE837F41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8548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B26FE9-9DF9-ABCE-611E-7BFEB3E0C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133D03-2D51-309F-D525-6439CD23D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B91C5-EB0A-36D4-DEE5-F22CC0EFF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5481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1C0A6-BE0A-7115-85BB-B9F9CF4E8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28085-E193-4FC5-337C-A8B646DA9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E2597-3561-239B-083B-380624CF5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48F6A-42F4-ACE5-4C0E-43BC3DEDD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5D384-6BE4-9502-F7D9-8299CD86D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ED7B7D-BB93-B74F-F99F-6545FF99E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7521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22C03-5B84-C8CA-1498-E7975189E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C3458F-CBA0-530E-C11A-93F6FE408A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E67A8-9E0F-9756-B0AE-2EC441FE4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703C05-84BC-653E-A568-90D6234B8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EAADC-AE1D-2509-32E9-E3D9A567D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38EF1-3782-6500-ECC1-C53F92D4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188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404EC-C4BF-4284-09BE-7773B296F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199E8-BB59-1EA0-BA22-9FBE824C8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5ECB4-9CAB-5422-7096-E27BC5F31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05AA3-C62B-0131-3C8C-FB60EC548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282D1-51E0-D36C-05A9-E1A271134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0788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D23DA8-0292-9049-B0BA-CE08857177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27BDB6-302F-F893-92E1-70D06BCFA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5C612-3B8A-19E4-2C8E-73B39F299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BF67E-0444-BFCC-AEA4-74DE7139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6C497-8948-356F-C407-7271B9EA3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252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A06CD-25FD-F80F-B592-34710EE92B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dirty="0"/>
              <a:t>© Albert, Dowson &amp; Lomax 2025 https://www.goodfellowpublishers.com/culturalrisk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C4B3E9-F308-05BB-48F1-C1E1FFAF53E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1" y="5498497"/>
            <a:ext cx="1161371" cy="11613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9468B4-D57A-1D02-440D-1F852994CD37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80813" y="5498497"/>
            <a:ext cx="790786" cy="111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579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A6FAEC-1463-1479-AB48-1C5053557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45F6EA-6744-3C2C-81E5-1BE09BC91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1FB1C-E15F-15BD-0FD4-6054100FC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F385C-B2AA-BBF1-2E26-2A8BB5C8D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97C2A-304A-6661-7948-8AA27DAAC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068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8CE08-AE05-4244-6529-9E14C1BF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34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3D646-2371-8040-ADD9-FE09D4157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72CBAF-0622-D4CB-973B-98E4E2559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Albert, Dowson &amp; Lomax 2025 https://</a:t>
            </a:r>
            <a:r>
              <a:rPr lang="de-DE" dirty="0" err="1"/>
              <a:t>www.goodfellowpublishers.com</a:t>
            </a:r>
            <a:r>
              <a:rPr lang="de-DE" dirty="0"/>
              <a:t>/</a:t>
            </a:r>
            <a:r>
              <a:rPr lang="de-DE" dirty="0" err="1"/>
              <a:t>culturalrisk</a:t>
            </a:r>
            <a:endParaRPr lang="en-GB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FA7C3F8-E699-6607-D589-81C7ECF40FE1}"/>
              </a:ext>
            </a:extLst>
          </p:cNvPr>
          <p:cNvSpPr/>
          <p:nvPr/>
        </p:nvSpPr>
        <p:spPr>
          <a:xfrm>
            <a:off x="1491172" y="743434"/>
            <a:ext cx="4407441" cy="457200"/>
          </a:xfrm>
          <a:prstGeom prst="roundRect">
            <a:avLst>
              <a:gd name="adj" fmla="val 8853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A: Core Concepts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4FE3F6D-211D-FDC7-8726-4898725B080D}"/>
              </a:ext>
            </a:extLst>
          </p:cNvPr>
          <p:cNvSpPr/>
          <p:nvPr/>
        </p:nvSpPr>
        <p:spPr>
          <a:xfrm>
            <a:off x="1491172" y="235658"/>
            <a:ext cx="4404098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1: 	Introduction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8628E2E-D1EF-63E0-CF9F-D2AE1A104848}"/>
              </a:ext>
            </a:extLst>
          </p:cNvPr>
          <p:cNvSpPr/>
          <p:nvPr/>
        </p:nvSpPr>
        <p:spPr>
          <a:xfrm>
            <a:off x="1491172" y="1237927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2: 	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0E9F534-CFE2-8030-6F9F-17E1485C1173}"/>
              </a:ext>
            </a:extLst>
          </p:cNvPr>
          <p:cNvSpPr/>
          <p:nvPr/>
        </p:nvSpPr>
        <p:spPr>
          <a:xfrm>
            <a:off x="1491172" y="1726380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3: 	Cultural Risk – EEDI and Bias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867241C-AB73-A822-5546-FA3BAF3745A3}"/>
              </a:ext>
            </a:extLst>
          </p:cNvPr>
          <p:cNvSpPr/>
          <p:nvPr/>
        </p:nvSpPr>
        <p:spPr>
          <a:xfrm>
            <a:off x="1491172" y="2216931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4: 	The Science of Inclusion and Bias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A73C803-98CB-D50B-A97D-AF33621FB4F9}"/>
              </a:ext>
            </a:extLst>
          </p:cNvPr>
          <p:cNvSpPr/>
          <p:nvPr/>
        </p:nvSpPr>
        <p:spPr>
          <a:xfrm>
            <a:off x="1491172" y="2709025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5: 	Culture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5668213-90C4-CE9D-5E20-2F60B8F7984B}"/>
              </a:ext>
            </a:extLst>
          </p:cNvPr>
          <p:cNvSpPr/>
          <p:nvPr/>
        </p:nvSpPr>
        <p:spPr>
          <a:xfrm>
            <a:off x="1491172" y="3205536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6: 	Theories and Frameworks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160959E-C0C9-14F0-BBCD-C2243E61EC8B}"/>
              </a:ext>
            </a:extLst>
          </p:cNvPr>
          <p:cNvSpPr/>
          <p:nvPr/>
        </p:nvSpPr>
        <p:spPr>
          <a:xfrm>
            <a:off x="1491172" y="3696829"/>
            <a:ext cx="4404098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7: 	Cultural Intelligence (CQ)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ED99612-DC2D-92B9-3A95-B5A13A0C2393}"/>
              </a:ext>
            </a:extLst>
          </p:cNvPr>
          <p:cNvSpPr/>
          <p:nvPr/>
        </p:nvSpPr>
        <p:spPr>
          <a:xfrm>
            <a:off x="2416606" y="1235440"/>
            <a:ext cx="3488426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Rationale, Scope and Background of Cultural Risk Assessment and CIERA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3175BB9-487F-22BC-2434-334F1D43A762}"/>
              </a:ext>
            </a:extLst>
          </p:cNvPr>
          <p:cNvSpPr/>
          <p:nvPr/>
        </p:nvSpPr>
        <p:spPr>
          <a:xfrm>
            <a:off x="6287382" y="747341"/>
            <a:ext cx="4413436" cy="460135"/>
          </a:xfrm>
          <a:prstGeom prst="roundRect">
            <a:avLst>
              <a:gd name="adj" fmla="val 8853"/>
            </a:avLst>
          </a:prstGeom>
          <a:solidFill>
            <a:srgbClr val="002A7F"/>
          </a:solidFill>
          <a:ln>
            <a:solidFill>
              <a:srgbClr val="002A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B: The Practicalities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B6137F1-45A3-F956-068B-43320C199E84}"/>
              </a:ext>
            </a:extLst>
          </p:cNvPr>
          <p:cNvSpPr/>
          <p:nvPr/>
        </p:nvSpPr>
        <p:spPr>
          <a:xfrm>
            <a:off x="6287381" y="1247115"/>
            <a:ext cx="4413436" cy="453153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8: 	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447B7A6-5792-095B-186B-845856834406}"/>
              </a:ext>
            </a:extLst>
          </p:cNvPr>
          <p:cNvSpPr/>
          <p:nvPr/>
        </p:nvSpPr>
        <p:spPr>
          <a:xfrm>
            <a:off x="6287381" y="1736493"/>
            <a:ext cx="4413436" cy="456937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9: 	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3426E115-0772-A0B0-D9BF-387AF1221897}"/>
              </a:ext>
            </a:extLst>
          </p:cNvPr>
          <p:cNvSpPr/>
          <p:nvPr/>
        </p:nvSpPr>
        <p:spPr>
          <a:xfrm>
            <a:off x="6293376" y="2225686"/>
            <a:ext cx="4407440" cy="45235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10: 	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4071F51-EDA4-9B34-8C4A-0B3E1B7FB66B}"/>
              </a:ext>
            </a:extLst>
          </p:cNvPr>
          <p:cNvSpPr/>
          <p:nvPr/>
        </p:nvSpPr>
        <p:spPr>
          <a:xfrm>
            <a:off x="6296717" y="2710297"/>
            <a:ext cx="4404099" cy="45506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11: 	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B6CFD98-28E8-5FCE-36CD-8AFF5027953C}"/>
              </a:ext>
            </a:extLst>
          </p:cNvPr>
          <p:cNvSpPr/>
          <p:nvPr/>
        </p:nvSpPr>
        <p:spPr>
          <a:xfrm>
            <a:off x="6296717" y="3209444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12: 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970EF47-6584-A24C-B74D-8C44FE46A235}"/>
              </a:ext>
            </a:extLst>
          </p:cNvPr>
          <p:cNvSpPr/>
          <p:nvPr/>
        </p:nvSpPr>
        <p:spPr>
          <a:xfrm>
            <a:off x="6296717" y="3701675"/>
            <a:ext cx="4404098" cy="45235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13: 	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E42F492-656D-7168-620F-1E8DF5A08DDB}"/>
              </a:ext>
            </a:extLst>
          </p:cNvPr>
          <p:cNvSpPr/>
          <p:nvPr/>
        </p:nvSpPr>
        <p:spPr>
          <a:xfrm>
            <a:off x="7182218" y="1733952"/>
            <a:ext cx="2800709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Activating Theory -  </a:t>
            </a:r>
          </a:p>
          <a:p>
            <a:r>
              <a:rPr lang="en-US" sz="1200" dirty="0"/>
              <a:t>England and Wales Cricket Board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4AA747A4-A9F1-2D4D-0B4B-C71E6B1CEA6C}"/>
              </a:ext>
            </a:extLst>
          </p:cNvPr>
          <p:cNvSpPr/>
          <p:nvPr/>
        </p:nvSpPr>
        <p:spPr>
          <a:xfrm>
            <a:off x="7182219" y="1251559"/>
            <a:ext cx="3403948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Cultural Risk Assessment &amp; The Cultural Inclusivity and Equity Risk Assessment (</a:t>
            </a:r>
            <a:r>
              <a:rPr lang="en-US" sz="1200" dirty="0"/>
              <a:t>CIERA)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DF3CB2D1-5918-EFDD-139E-BCD3B00112D8}"/>
              </a:ext>
            </a:extLst>
          </p:cNvPr>
          <p:cNvSpPr/>
          <p:nvPr/>
        </p:nvSpPr>
        <p:spPr>
          <a:xfrm>
            <a:off x="7182219" y="2218205"/>
            <a:ext cx="3507423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Managing Organisational Risk: Integrating Cultural Risk Awareness into Corporate Governance</a:t>
            </a:r>
            <a:endParaRPr lang="en-US" sz="1200" dirty="0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A9AC28F3-FBCE-5466-3BE2-B252F54F0A7F}"/>
              </a:ext>
            </a:extLst>
          </p:cNvPr>
          <p:cNvSpPr/>
          <p:nvPr/>
        </p:nvSpPr>
        <p:spPr>
          <a:xfrm>
            <a:off x="7177905" y="2721590"/>
            <a:ext cx="3503981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Comparing faith in cultural contexts: In Sacred Spaces and on the Dancefloor </a:t>
            </a:r>
            <a:endParaRPr lang="en-US" sz="1200" dirty="0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71B9E3F5-7BDE-E9C5-CF7E-679149A5340F}"/>
              </a:ext>
            </a:extLst>
          </p:cNvPr>
          <p:cNvSpPr/>
          <p:nvPr/>
        </p:nvSpPr>
        <p:spPr>
          <a:xfrm>
            <a:off x="7182218" y="3217505"/>
            <a:ext cx="3503108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Activating Theory - Action Research with Faith Leaders for the British Ritual Innovation in COVID</a:t>
            </a:r>
            <a:endParaRPr lang="en-US" sz="1200" dirty="0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2282F91-A8C4-80B3-F36C-DDAE0BE1146E}"/>
              </a:ext>
            </a:extLst>
          </p:cNvPr>
          <p:cNvSpPr/>
          <p:nvPr/>
        </p:nvSpPr>
        <p:spPr>
          <a:xfrm>
            <a:off x="7177904" y="3708841"/>
            <a:ext cx="3507423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Between the lines -  </a:t>
            </a:r>
          </a:p>
          <a:p>
            <a:r>
              <a:rPr lang="en-GB" sz="1200" dirty="0"/>
              <a:t>Conversations in Context,  a Dialogical Approach</a:t>
            </a:r>
            <a:endParaRPr lang="en-US" sz="1200" dirty="0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80EFAE5-6FCB-89D5-7A90-533761F12597}"/>
              </a:ext>
            </a:extLst>
          </p:cNvPr>
          <p:cNvSpPr/>
          <p:nvPr/>
        </p:nvSpPr>
        <p:spPr>
          <a:xfrm>
            <a:off x="4585937" y="4297128"/>
            <a:ext cx="3020122" cy="457200"/>
          </a:xfrm>
          <a:prstGeom prst="roundRect">
            <a:avLst>
              <a:gd name="adj" fmla="val 8853"/>
            </a:avLst>
          </a:prstGeom>
          <a:solidFill>
            <a:srgbClr val="0036A1"/>
          </a:solidFill>
          <a:ln>
            <a:solidFill>
              <a:srgbClr val="0036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C: Case Studies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2A2E002-DF8B-98B4-E03B-F87DEADBCAEE}"/>
              </a:ext>
            </a:extLst>
          </p:cNvPr>
          <p:cNvSpPr/>
          <p:nvPr/>
        </p:nvSpPr>
        <p:spPr>
          <a:xfrm>
            <a:off x="1491184" y="4527186"/>
            <a:ext cx="3020122" cy="227431"/>
          </a:xfrm>
          <a:prstGeom prst="roundRect">
            <a:avLst>
              <a:gd name="adj" fmla="val 13722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1:  Sweden – Religious Heritage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3A7CCE20-717F-2CF1-EE1A-FBBBF4976DB6}"/>
              </a:ext>
            </a:extLst>
          </p:cNvPr>
          <p:cNvSpPr/>
          <p:nvPr/>
        </p:nvSpPr>
        <p:spPr>
          <a:xfrm>
            <a:off x="1491172" y="4783049"/>
            <a:ext cx="3020122" cy="227431"/>
          </a:xfrm>
          <a:prstGeom prst="roundRect">
            <a:avLst>
              <a:gd name="adj" fmla="val 10601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2: UK – Sensory Rooms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5D853B6E-8890-1B42-D220-87665CB50580}"/>
              </a:ext>
            </a:extLst>
          </p:cNvPr>
          <p:cNvSpPr/>
          <p:nvPr/>
        </p:nvSpPr>
        <p:spPr>
          <a:xfrm>
            <a:off x="1491172" y="5048090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3: England – Prom Events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66D8BC06-142A-0D2E-E128-06C8DBE8B3C7}"/>
              </a:ext>
            </a:extLst>
          </p:cNvPr>
          <p:cNvSpPr/>
          <p:nvPr/>
        </p:nvSpPr>
        <p:spPr>
          <a:xfrm>
            <a:off x="1491172" y="5308947"/>
            <a:ext cx="3020122" cy="227431"/>
          </a:xfrm>
          <a:prstGeom prst="roundRect">
            <a:avLst>
              <a:gd name="adj" fmla="val 7645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4: UAE – Cultural Awareness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4912AA1E-9E8D-8C3D-16F6-3814A0CE9BA6}"/>
              </a:ext>
            </a:extLst>
          </p:cNvPr>
          <p:cNvSpPr/>
          <p:nvPr/>
        </p:nvSpPr>
        <p:spPr>
          <a:xfrm>
            <a:off x="1491172" y="5569804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5: Australia – Indigenous Communities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2E655301-5EC5-CCCE-0FE1-6737E9BF5043}"/>
              </a:ext>
            </a:extLst>
          </p:cNvPr>
          <p:cNvSpPr/>
          <p:nvPr/>
        </p:nvSpPr>
        <p:spPr>
          <a:xfrm>
            <a:off x="4585939" y="4795464"/>
            <a:ext cx="3020122" cy="227431"/>
          </a:xfrm>
          <a:prstGeom prst="roundRect">
            <a:avLst>
              <a:gd name="adj" fmla="val 13722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6: Qatar – Football World Cup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C352660-3882-24CA-80A6-C75308BDD1EB}"/>
              </a:ext>
            </a:extLst>
          </p:cNvPr>
          <p:cNvSpPr/>
          <p:nvPr/>
        </p:nvSpPr>
        <p:spPr>
          <a:xfrm>
            <a:off x="4585938" y="5050264"/>
            <a:ext cx="3020122" cy="227431"/>
          </a:xfrm>
          <a:prstGeom prst="roundRect">
            <a:avLst>
              <a:gd name="adj" fmla="val 8138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7: USA – NFL 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C9EDC49-0E12-075C-E372-F891E8AFE407}"/>
              </a:ext>
            </a:extLst>
          </p:cNvPr>
          <p:cNvSpPr/>
          <p:nvPr/>
        </p:nvSpPr>
        <p:spPr>
          <a:xfrm>
            <a:off x="4585937" y="5304690"/>
            <a:ext cx="3020122" cy="227431"/>
          </a:xfrm>
          <a:prstGeom prst="roundRect">
            <a:avLst>
              <a:gd name="adj" fmla="val 8138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8: Japan – Cultural Heritage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98AF2F0-57A0-1236-E333-26E07A39AD2C}"/>
              </a:ext>
            </a:extLst>
          </p:cNvPr>
          <p:cNvSpPr/>
          <p:nvPr/>
        </p:nvSpPr>
        <p:spPr>
          <a:xfrm>
            <a:off x="4585937" y="5559855"/>
            <a:ext cx="3020122" cy="227431"/>
          </a:xfrm>
          <a:prstGeom prst="roundRect">
            <a:avLst>
              <a:gd name="adj" fmla="val 10766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9: UK – Sport and Gender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1C3ABEA0-1D3B-3DE2-96EA-CAA907C7B8C6}"/>
              </a:ext>
            </a:extLst>
          </p:cNvPr>
          <p:cNvSpPr/>
          <p:nvPr/>
        </p:nvSpPr>
        <p:spPr>
          <a:xfrm>
            <a:off x="7680699" y="4541247"/>
            <a:ext cx="3020122" cy="227431"/>
          </a:xfrm>
          <a:prstGeom prst="roundRect">
            <a:avLst>
              <a:gd name="adj" fmla="val 10601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10: UK – Faith and Sexuality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EEE18019-1781-5F1E-3545-518EED0DEFB7}"/>
              </a:ext>
            </a:extLst>
          </p:cNvPr>
          <p:cNvSpPr/>
          <p:nvPr/>
        </p:nvSpPr>
        <p:spPr>
          <a:xfrm>
            <a:off x="7680698" y="4794318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11: UK – Cultural Events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F0FFA300-549C-DC7D-D03C-217B7B3C9D1F}"/>
              </a:ext>
            </a:extLst>
          </p:cNvPr>
          <p:cNvSpPr/>
          <p:nvPr/>
        </p:nvSpPr>
        <p:spPr>
          <a:xfrm>
            <a:off x="7680697" y="5047513"/>
            <a:ext cx="3020122" cy="227431"/>
          </a:xfrm>
          <a:prstGeom prst="roundRect">
            <a:avLst>
              <a:gd name="adj" fmla="val 10766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12: USA – Belonging and Ethnicity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71768A14-C58F-9E65-604F-F08BF1F58A9C}"/>
              </a:ext>
            </a:extLst>
          </p:cNvPr>
          <p:cNvSpPr/>
          <p:nvPr/>
        </p:nvSpPr>
        <p:spPr>
          <a:xfrm>
            <a:off x="7680696" y="5304906"/>
            <a:ext cx="3020122" cy="227431"/>
          </a:xfrm>
          <a:prstGeom prst="roundRect">
            <a:avLst>
              <a:gd name="adj" fmla="val 8137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13: Caribbean – Diaspora Communities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5F0EC2B1-4938-FCFD-B45C-3293D7B0017E}"/>
              </a:ext>
            </a:extLst>
          </p:cNvPr>
          <p:cNvSpPr/>
          <p:nvPr/>
        </p:nvSpPr>
        <p:spPr>
          <a:xfrm>
            <a:off x="7680696" y="5558127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14: Nigeria – Business Events</a:t>
            </a:r>
          </a:p>
        </p:txBody>
      </p:sp>
    </p:spTree>
    <p:extLst>
      <p:ext uri="{BB962C8B-B14F-4D97-AF65-F5344CB8AC3E}">
        <p14:creationId xmlns:p14="http://schemas.microsoft.com/office/powerpoint/2010/main" val="2480713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FE17B-32FE-30E9-1690-4E2F59B0C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B79080-C0D8-CB3E-F482-32A8C77EE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C702700-68E9-BAB0-C856-5E522D946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261" y="615973"/>
            <a:ext cx="6145588" cy="475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002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2915B-FAF5-088C-566C-BB464B5A95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725" y="258209"/>
            <a:ext cx="10966549" cy="1011791"/>
          </a:xfrm>
        </p:spPr>
        <p:txBody>
          <a:bodyPr/>
          <a:lstStyle/>
          <a:p>
            <a:r>
              <a:rPr lang="en-GB" sz="4000" dirty="0"/>
              <a:t>Chapter 4: The science of inclusion and inclusivity </a:t>
            </a:r>
            <a:r>
              <a:rPr lang="en-GB" sz="2400" i="1" dirty="0"/>
              <a:t>Bernadette Albert &amp; Ruth Dowson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F760CC-A241-A3A5-1532-D1CB39D5B1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601" y="1270000"/>
            <a:ext cx="9909544" cy="4811372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H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istorical and contemporary academic significance of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inclusion, tracing the philosophical origins of inclusion to Plato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and its resurgence in modern social policy to address inequalities and provide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equal opportunities for all. </a:t>
            </a:r>
          </a:p>
          <a:p>
            <a:r>
              <a:rPr lang="en-GB" sz="2400" dirty="0" err="1">
                <a:solidFill>
                  <a:srgbClr val="1A1919"/>
                </a:solidFill>
              </a:rPr>
              <a:t>E</a:t>
            </a:r>
            <a:r>
              <a:rPr lang="en-GB" sz="2400" b="0" i="0" dirty="0" err="1">
                <a:solidFill>
                  <a:srgbClr val="1A1919"/>
                </a:solidFill>
                <a:effectLst/>
              </a:rPr>
              <a:t>mphasizes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 the importance of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creating environments in which diversity is valued, and individuals feel respected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and supported. </a:t>
            </a:r>
          </a:p>
          <a:p>
            <a:r>
              <a:rPr lang="en-GB" sz="2400" dirty="0">
                <a:solidFill>
                  <a:srgbClr val="1A1919"/>
                </a:solidFill>
              </a:rPr>
              <a:t>T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heoretical frameworks: Social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Identity Theory, Critical Race Theory, Intersectionality, Human Capital Theory, Post Colonial Theory.</a:t>
            </a:r>
          </a:p>
          <a:p>
            <a:r>
              <a:rPr lang="en-GB" sz="2400" dirty="0">
                <a:solidFill>
                  <a:srgbClr val="1A1919"/>
                </a:solidFill>
              </a:rPr>
              <a:t>B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arriers to inclusivity: systemic, cultural and structural obstacles, the role of power dynamics and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privilege in shaping inclusion. </a:t>
            </a:r>
          </a:p>
          <a:p>
            <a:r>
              <a:rPr lang="en-GB" sz="2400" dirty="0">
                <a:solidFill>
                  <a:srgbClr val="1A1919"/>
                </a:solidFill>
              </a:rPr>
              <a:t>N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eed for a nuanced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approach to inclusivity, considering the complexities of intersectionality </a:t>
            </a:r>
            <a:r>
              <a:rPr lang="en-GB" sz="2400" dirty="0">
                <a:solidFill>
                  <a:srgbClr val="1A1919"/>
                </a:solidFill>
              </a:rPr>
              <a:t>to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create inclusive environments that celebrate diversity.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B9F5D-1188-C666-DBE6-0592CE835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5586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903B-1D18-E617-A386-6577E4C1A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54" y="273118"/>
            <a:ext cx="10224748" cy="764732"/>
          </a:xfrm>
        </p:spPr>
        <p:txBody>
          <a:bodyPr/>
          <a:lstStyle/>
          <a:p>
            <a:r>
              <a:rPr lang="en-GB" sz="4000" dirty="0"/>
              <a:t>Overview of inclusion and inclusivity</a:t>
            </a:r>
            <a:r>
              <a:rPr lang="en-GB" sz="2400" i="1" dirty="0"/>
              <a:t> 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8A73E-076E-9B86-D498-A8BEADDF60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598" y="1172958"/>
            <a:ext cx="9990122" cy="5183392"/>
          </a:xfrm>
        </p:spPr>
        <p:txBody>
          <a:bodyPr/>
          <a:lstStyle/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Origins of social inclusion in Ancient Greek philosophy (Plato)</a:t>
            </a:r>
          </a:p>
          <a:p>
            <a:r>
              <a:rPr lang="en-GB" sz="2400" dirty="0">
                <a:solidFill>
                  <a:srgbClr val="1A1919"/>
                </a:solidFill>
              </a:rPr>
              <a:t>1970s-1980s reemerged and spread across Europe and North America</a:t>
            </a:r>
            <a:endParaRPr lang="en-GB" sz="2400" b="0" i="0" dirty="0">
              <a:solidFill>
                <a:srgbClr val="1A1919"/>
              </a:solidFill>
              <a:effectLst/>
            </a:endParaRP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Social policies – state responsible for citizens, especially vulnerable </a:t>
            </a:r>
          </a:p>
          <a:p>
            <a:r>
              <a:rPr lang="en-GB" sz="2400" dirty="0">
                <a:solidFill>
                  <a:srgbClr val="1A1919"/>
                </a:solidFill>
              </a:rPr>
              <a:t>Welfare State attempted to reduce social inequalities, providing access to basic services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r>
              <a:rPr lang="en-GB" sz="2400" dirty="0">
                <a:solidFill>
                  <a:srgbClr val="1A1919"/>
                </a:solidFill>
              </a:rPr>
              <a:t>Social and economic safety nets created to promote ‘equal’ opportunities</a:t>
            </a:r>
          </a:p>
          <a:p>
            <a:r>
              <a:rPr lang="en-GB" sz="2400" dirty="0">
                <a:solidFill>
                  <a:srgbClr val="1A1919"/>
                </a:solidFill>
                <a:effectLst/>
              </a:rPr>
              <a:t>Diversity regarded as advantageous</a:t>
            </a:r>
          </a:p>
          <a:p>
            <a:r>
              <a:rPr lang="en-GB" sz="2400" dirty="0">
                <a:solidFill>
                  <a:srgbClr val="1A1919"/>
                </a:solidFill>
              </a:rPr>
              <a:t>For events, inclusion means creating environments that enable individuals to feel valued, welcome, able to present authentically</a:t>
            </a:r>
          </a:p>
          <a:p>
            <a:r>
              <a:rPr lang="en-GB" sz="2400" dirty="0">
                <a:solidFill>
                  <a:srgbClr val="1A1919"/>
                </a:solidFill>
                <a:effectLst/>
              </a:rPr>
              <a:t>Umbrella term – means of access, participation, achievement</a:t>
            </a:r>
          </a:p>
          <a:p>
            <a:r>
              <a:rPr lang="en-GB" sz="2400" dirty="0">
                <a:solidFill>
                  <a:srgbClr val="1A1919"/>
                </a:solidFill>
              </a:rPr>
              <a:t>Positive impacts of inclusion – active value of diversity</a:t>
            </a:r>
            <a:endParaRPr lang="en-GB" sz="2400" dirty="0">
              <a:solidFill>
                <a:srgbClr val="1A1919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6811E-1101-6F7C-2CC2-7BC08565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290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84A79-3293-6992-AB39-8C67EF658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321" y="414670"/>
            <a:ext cx="9590568" cy="1063255"/>
          </a:xfrm>
        </p:spPr>
        <p:txBody>
          <a:bodyPr/>
          <a:lstStyle/>
          <a:p>
            <a:r>
              <a:rPr lang="en-GB" sz="4000" dirty="0"/>
              <a:t>The social science of inclusion and inclusivity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83455-D34D-565F-6E55-C88731F3D5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60967" y="1967023"/>
            <a:ext cx="9675628" cy="4164482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  <a:effectLst/>
              </a:rPr>
              <a:t>Sociological theories discuss systemic barriers associated with power and privilege </a:t>
            </a:r>
          </a:p>
          <a:p>
            <a:r>
              <a:rPr lang="en-GB" sz="2400" dirty="0">
                <a:solidFill>
                  <a:srgbClr val="1A1919"/>
                </a:solidFill>
              </a:rPr>
              <a:t>Psychological theories of identity, belonging</a:t>
            </a:r>
          </a:p>
          <a:p>
            <a:r>
              <a:rPr lang="en-GB" sz="2400" dirty="0">
                <a:solidFill>
                  <a:srgbClr val="1A1919"/>
                </a:solidFill>
                <a:effectLst/>
              </a:rPr>
              <a:t>Theories addressing historic systemic and structural impacts of exclusion</a:t>
            </a:r>
          </a:p>
          <a:p>
            <a:r>
              <a:rPr lang="en-GB" sz="2400" dirty="0">
                <a:solidFill>
                  <a:srgbClr val="1A1919"/>
                </a:solidFill>
              </a:rPr>
              <a:t>Cultural and contextual theories; complexities from defining characteristics</a:t>
            </a:r>
          </a:p>
          <a:p>
            <a:r>
              <a:rPr lang="en-GB" sz="2400" dirty="0">
                <a:solidFill>
                  <a:srgbClr val="1A1919"/>
                </a:solidFill>
                <a:effectLst/>
              </a:rPr>
              <a:t>Social identity theory; Critical Race theory; Intersectionality; Human Capital theory; Postcolonial theory</a:t>
            </a:r>
          </a:p>
          <a:p>
            <a:r>
              <a:rPr lang="en-GB" sz="2400" dirty="0">
                <a:solidFill>
                  <a:srgbClr val="1A1919"/>
                </a:solidFill>
              </a:rPr>
              <a:t>Re-defining Inclusion and exclusivity, exclusion, othering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sz="36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F61AA-7FDE-73F2-3795-3021D013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393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4092D-DE73-A802-37E8-495EA919E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39" y="294665"/>
            <a:ext cx="11350376" cy="1090612"/>
          </a:xfrm>
        </p:spPr>
        <p:txBody>
          <a:bodyPr/>
          <a:lstStyle/>
          <a:p>
            <a:r>
              <a:rPr lang="en-GB" sz="4000" dirty="0"/>
              <a:t>Intersectionality and its relevance to inclusivity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013B8-46A3-AFEE-6213-570CCA8FA4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29071" y="1458077"/>
            <a:ext cx="9898912" cy="4559952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  <a:effectLst/>
              </a:rPr>
              <a:t>Complex identities encompassing multiple defining characteristics create unique circumstances</a:t>
            </a:r>
          </a:p>
          <a:p>
            <a:r>
              <a:rPr lang="en-GB" sz="2400" dirty="0">
                <a:solidFill>
                  <a:srgbClr val="1A1919"/>
                </a:solidFill>
              </a:rPr>
              <a:t>Impact on creating inclusive events and event spaces for participants including employees and service pr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22669-15AB-9B57-4D36-7E40AFE5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466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B65B7FE-AA2B-BC51-41A7-59501638E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Barriers to inclusivity</a:t>
            </a:r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72A641C-BA99-491D-45B0-6C1766FC92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Power systems and Systemic barriers</a:t>
            </a:r>
          </a:p>
          <a:p>
            <a:r>
              <a:rPr lang="en-GB" dirty="0"/>
              <a:t>Cultural barriers – lead to differing communication styles in: </a:t>
            </a:r>
          </a:p>
          <a:p>
            <a:pPr lvl="1"/>
            <a:r>
              <a:rPr lang="en-GB" dirty="0"/>
              <a:t>high and low context cultures; </a:t>
            </a:r>
          </a:p>
          <a:p>
            <a:pPr lvl="1"/>
            <a:r>
              <a:rPr lang="en-GB" dirty="0"/>
              <a:t>achievement vs ascription-oriented cultures; </a:t>
            </a:r>
          </a:p>
          <a:p>
            <a:pPr lvl="1"/>
            <a:r>
              <a:rPr lang="en-GB" dirty="0"/>
              <a:t>universalism vs particularism. </a:t>
            </a:r>
          </a:p>
          <a:p>
            <a:pPr lvl="1"/>
            <a:r>
              <a:rPr lang="en-GB" dirty="0"/>
              <a:t>Inclusion requires dominant cultures to practice cultural humility, identifying and mitigating cultural risk</a:t>
            </a:r>
          </a:p>
          <a:p>
            <a:r>
              <a:rPr lang="en-GB" dirty="0"/>
              <a:t>Structural barriers – physical, systemic and organizational obstacles can embed or constrain inclusive participation</a:t>
            </a:r>
          </a:p>
          <a:p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03D268D-033C-C890-FB49-F3273A3F9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39498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02C55-0F37-E199-CBE3-B7E1EB6EE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423" y="309987"/>
            <a:ext cx="10657050" cy="1328723"/>
          </a:xfrm>
        </p:spPr>
        <p:txBody>
          <a:bodyPr/>
          <a:lstStyle/>
          <a:p>
            <a:r>
              <a:rPr lang="en-GB" sz="4000" dirty="0"/>
              <a:t>Power dynamics in cultural interactions and the impact on inclusion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EB24A-4F75-B2F2-5F8E-8142C9E530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32614" y="1688467"/>
            <a:ext cx="9526772" cy="4115296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  <a:effectLst/>
              </a:rPr>
              <a:t>Power relationships impact on individuals, organizations, and societal structures</a:t>
            </a:r>
          </a:p>
          <a:p>
            <a:r>
              <a:rPr lang="en-GB" sz="2400" dirty="0">
                <a:solidFill>
                  <a:srgbClr val="1A1919"/>
                </a:solidFill>
              </a:rPr>
              <a:t>Forms of power – Reward, Coercive, Legitimate, Referent</a:t>
            </a:r>
          </a:p>
          <a:p>
            <a:r>
              <a:rPr lang="en-GB" sz="2400" dirty="0">
                <a:solidFill>
                  <a:srgbClr val="1A1919"/>
                </a:solidFill>
                <a:effectLst/>
              </a:rPr>
              <a:t>Determine voices heard, priorities, expert, change</a:t>
            </a:r>
          </a:p>
          <a:p>
            <a:r>
              <a:rPr lang="en-GB" sz="2400" dirty="0">
                <a:solidFill>
                  <a:srgbClr val="1A1919"/>
                </a:solidFill>
              </a:rPr>
              <a:t>Cultural hegemony – dominant groups normalise their values and cultural practices, embedding authority and influence</a:t>
            </a:r>
          </a:p>
          <a:p>
            <a:r>
              <a:rPr lang="en-GB" sz="2400" dirty="0">
                <a:solidFill>
                  <a:srgbClr val="1A1919"/>
                </a:solidFill>
                <a:effectLst/>
              </a:rPr>
              <a:t>Hierarchies can suppress and marginalise lower levels</a:t>
            </a:r>
          </a:p>
          <a:p>
            <a:r>
              <a:rPr lang="en-GB" sz="2400" dirty="0">
                <a:solidFill>
                  <a:srgbClr val="1A1919"/>
                </a:solidFill>
              </a:rPr>
              <a:t>High/Low power distance cultures influence exclusion / inclusion</a:t>
            </a:r>
          </a:p>
          <a:p>
            <a:r>
              <a:rPr lang="en-GB" sz="2400" dirty="0">
                <a:solidFill>
                  <a:srgbClr val="1A1919"/>
                </a:solidFill>
                <a:effectLst/>
              </a:rPr>
              <a:t>Equity requires engineering a level playing field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FE787-C867-607A-BF38-373B5DC5A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1372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835D9-2F0C-2C03-EE33-14D5348A5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422" y="136525"/>
            <a:ext cx="10324215" cy="1534098"/>
          </a:xfrm>
        </p:spPr>
        <p:txBody>
          <a:bodyPr/>
          <a:lstStyle/>
          <a:p>
            <a:r>
              <a:rPr lang="en-GB" sz="4000" dirty="0"/>
              <a:t>Privilege in cultural interactions and the impact on inclusion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85A27-D8F0-49DF-B7C5-62062005B8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2232" y="1710531"/>
            <a:ext cx="9537405" cy="3722706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  <a:effectLst/>
              </a:rPr>
              <a:t>Privilege is subtle yet profound</a:t>
            </a:r>
            <a:r>
              <a:rPr lang="en-GB" sz="2400" dirty="0">
                <a:solidFill>
                  <a:srgbClr val="1A1919"/>
                </a:solidFill>
              </a:rPr>
              <a:t>,</a:t>
            </a:r>
            <a:r>
              <a:rPr lang="en-GB" sz="2400" dirty="0">
                <a:solidFill>
                  <a:srgbClr val="1A1919"/>
                </a:solidFill>
                <a:effectLst/>
              </a:rPr>
              <a:t> often covert</a:t>
            </a:r>
          </a:p>
          <a:p>
            <a:r>
              <a:rPr lang="en-GB" sz="2400" dirty="0">
                <a:solidFill>
                  <a:srgbClr val="1A1919"/>
                </a:solidFill>
              </a:rPr>
              <a:t>Provides an ‘invisible knapsack’ that gives unearned advantage to dominant groups – including education, employment, economic advantage</a:t>
            </a:r>
          </a:p>
          <a:p>
            <a:r>
              <a:rPr lang="en-GB" sz="2400" dirty="0">
                <a:solidFill>
                  <a:srgbClr val="1A1919"/>
                </a:solidFill>
                <a:effectLst/>
              </a:rPr>
              <a:t>Undermines cultural identities and contributions</a:t>
            </a:r>
          </a:p>
          <a:p>
            <a:r>
              <a:rPr lang="en-GB" sz="2400" dirty="0">
                <a:solidFill>
                  <a:srgbClr val="1A1919"/>
                </a:solidFill>
              </a:rPr>
              <a:t>May lead to cultural imperialism – imposing values and practices</a:t>
            </a:r>
          </a:p>
          <a:p>
            <a:pPr lvl="1"/>
            <a:r>
              <a:rPr lang="en-GB" sz="2000" dirty="0">
                <a:solidFill>
                  <a:srgbClr val="1A1919"/>
                </a:solidFill>
                <a:effectLst/>
              </a:rPr>
              <a:t>E.g. English speaking; ‘Expat’ (expatriate) vs ‘Immigrant’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5C0D4-3990-9259-EEF5-6DA17F284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2455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D80DD-7ABC-FEDA-8C11-2BAD9031D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259" y="358414"/>
            <a:ext cx="11089759" cy="1293952"/>
          </a:xfrm>
        </p:spPr>
        <p:txBody>
          <a:bodyPr/>
          <a:lstStyle/>
          <a:p>
            <a:r>
              <a:rPr lang="en-GB" sz="4000" dirty="0"/>
              <a:t>The relationship between cultural diversity and cultural risk management in events</a:t>
            </a:r>
            <a:endParaRPr lang="en-US" sz="20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C38FF-BD60-8205-5F36-0AF09D22CB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50335" y="2293457"/>
            <a:ext cx="9473609" cy="3206751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  <a:effectLst/>
              </a:rPr>
              <a:t>Diversity enriches through innovation and wider global appeal</a:t>
            </a:r>
          </a:p>
          <a:p>
            <a:r>
              <a:rPr lang="en-GB" sz="2400" dirty="0">
                <a:solidFill>
                  <a:srgbClr val="1A1919"/>
                </a:solidFill>
              </a:rPr>
              <a:t>Adds complexity in planing events and managing event spaces</a:t>
            </a:r>
          </a:p>
          <a:p>
            <a:pPr lvl="1"/>
            <a:r>
              <a:rPr lang="en-GB" sz="2000" dirty="0">
                <a:solidFill>
                  <a:srgbClr val="1A1919"/>
                </a:solidFill>
                <a:effectLst/>
              </a:rPr>
              <a:t>Cultural insensitivities</a:t>
            </a:r>
          </a:p>
          <a:p>
            <a:pPr lvl="1"/>
            <a:r>
              <a:rPr lang="en-GB" sz="2000" dirty="0">
                <a:solidFill>
                  <a:srgbClr val="1A1919"/>
                </a:solidFill>
              </a:rPr>
              <a:t>Operational issues</a:t>
            </a:r>
          </a:p>
          <a:p>
            <a:pPr lvl="1"/>
            <a:r>
              <a:rPr lang="en-GB" sz="2000" dirty="0">
                <a:solidFill>
                  <a:srgbClr val="1A1919"/>
                </a:solidFill>
                <a:effectLst/>
              </a:rPr>
              <a:t>Misalig</a:t>
            </a:r>
            <a:r>
              <a:rPr lang="en-GB" sz="2000" dirty="0">
                <a:solidFill>
                  <a:srgbClr val="1A1919"/>
                </a:solidFill>
              </a:rPr>
              <a:t>ned expectations</a:t>
            </a:r>
          </a:p>
          <a:p>
            <a:r>
              <a:rPr lang="en-GB" sz="2400" dirty="0">
                <a:solidFill>
                  <a:srgbClr val="1A1919"/>
                </a:solidFill>
                <a:effectLst/>
              </a:rPr>
              <a:t>Mitigate conflicts by assessing cultural risk across the event cycle</a:t>
            </a: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A33EE-B839-DEAD-D150-3B201A812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7366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8E27-7D4E-8B6E-1D24-617CC7E52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24FD4-E722-E20A-B099-F38A6B1DA6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Overview of inclusion, philosophical origins</a:t>
            </a:r>
          </a:p>
          <a:p>
            <a:r>
              <a:rPr lang="en-GB" dirty="0"/>
              <a:t>Justifies relevance of inclusion in creating event environments that value diversity</a:t>
            </a:r>
          </a:p>
          <a:p>
            <a:r>
              <a:rPr lang="en-GB" dirty="0"/>
              <a:t>Explains relevance of key theoretical frameworks </a:t>
            </a:r>
          </a:p>
          <a:p>
            <a:r>
              <a:rPr lang="en-GB" dirty="0"/>
              <a:t>Identifies barriers and complexities</a:t>
            </a:r>
          </a:p>
          <a:p>
            <a:r>
              <a:rPr lang="en-GB" dirty="0"/>
              <a:t>Lays foundations for the Cultural Risk Assessment as a strategic tool in the event management process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7ED5F-54D9-FD50-0DD5-F25BC7E290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117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3C2E3-F504-823C-2672-19709F91A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r>
              <a:rPr lang="en-GB" dirty="0"/>
              <a:t>Discussion questions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71CA8-514A-7A36-61E5-A1B797F71A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430" y="1147097"/>
            <a:ext cx="11156882" cy="5029866"/>
          </a:xfrm>
        </p:spPr>
        <p:txBody>
          <a:bodyPr>
            <a:normAutofit fontScale="70000" lnSpcReduction="20000"/>
          </a:bodyPr>
          <a:lstStyle/>
          <a:p>
            <a:r>
              <a:rPr lang="en-GB" b="0" i="0">
                <a:solidFill>
                  <a:srgbClr val="1A1919"/>
                </a:solidFill>
                <a:effectLst/>
                <a:latin typeface="Helvetica" pitchFamily="2" charset="0"/>
              </a:rPr>
              <a:t>How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can an appreciation of inclusion and cultural diversity enable event managers to effectively incorporate diverse cultural perspectives into the planning and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execution of events to ensure inclusivity and equity?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What concepts discussed here can enable event and venue managers to develop strategies to identify and mitigate cultural risks, such as misunderstandings or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conflicts, while fostering a sense of belonging for all participants?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In what ways do power dynamics and privilege manifest in event management,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and how can leaders address these issues to create more equitable environments for attendees and staff?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From this chapter, what key structural barriers to inclusion in the events industry can you identify, and how can event organizations approach the redesign of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their policies and practices to overcome these obstacles?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How can inclusive leadership enhance cultural risk management in event settings, and what specific leadership traits are most critical in fostering inclusivity?</a:t>
            </a:r>
          </a:p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How can event managers incorporate an intersectional approach to ensure that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overlapping identities, such as race, gender, and disability, are considered in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event planning and delivery?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What metrics or feedback mechanisms can organizers use to evaluate the success of inclusion initiatives and refine their strategies for future events?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A032AA-19F7-D516-B409-52BC769C2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69928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8CE08-AE05-4244-6529-9E14C1BF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5278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2096</Words>
  <Application>Microsoft Office PowerPoint</Application>
  <PresentationFormat>Widescreen</PresentationFormat>
  <Paragraphs>130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Custom Design</vt:lpstr>
      <vt:lpstr>PowerPoint Presentation</vt:lpstr>
      <vt:lpstr>PowerPoint Presentation</vt:lpstr>
      <vt:lpstr>PowerPoint Presentation</vt:lpstr>
      <vt:lpstr>Chapter 4: The science of inclusion and inclusivity Bernadette Albert &amp; Ruth Dowson</vt:lpstr>
      <vt:lpstr>Overview of inclusion and inclusivity </vt:lpstr>
      <vt:lpstr>The social science of inclusion and inclusivity</vt:lpstr>
      <vt:lpstr>Intersectionality and its relevance to inclusivity</vt:lpstr>
      <vt:lpstr>Barriers to inclusivity</vt:lpstr>
      <vt:lpstr>Power dynamics in cultural interactions and the impact on inclusion</vt:lpstr>
      <vt:lpstr>Privilege in cultural interactions and the impact on inclusion</vt:lpstr>
      <vt:lpstr>The relationship between cultural diversity and cultural risk management in events</vt:lpstr>
      <vt:lpstr>Summary</vt:lpstr>
      <vt:lpstr>Discussion questions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Sally North</dc:creator>
  <cp:lastModifiedBy>Rev Ruth Dowson</cp:lastModifiedBy>
  <cp:revision>11</cp:revision>
  <dcterms:created xsi:type="dcterms:W3CDTF">2026-03-17T13:44:53Z</dcterms:created>
  <dcterms:modified xsi:type="dcterms:W3CDTF">2026-06-05T10:22:55Z</dcterms:modified>
</cp:coreProperties>
</file>